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79" r:id="rId15"/>
    <p:sldId id="280" r:id="rId16"/>
    <p:sldId id="269" r:id="rId17"/>
    <p:sldId id="267" r:id="rId18"/>
    <p:sldId id="289" r:id="rId19"/>
    <p:sldId id="270" r:id="rId20"/>
    <p:sldId id="271" r:id="rId21"/>
    <p:sldId id="272" r:id="rId22"/>
    <p:sldId id="277" r:id="rId23"/>
    <p:sldId id="275" r:id="rId24"/>
    <p:sldId id="276" r:id="rId25"/>
    <p:sldId id="274" r:id="rId26"/>
    <p:sldId id="273" r:id="rId27"/>
    <p:sldId id="283" r:id="rId28"/>
    <p:sldId id="290" r:id="rId29"/>
    <p:sldId id="281" r:id="rId30"/>
    <p:sldId id="282" r:id="rId31"/>
    <p:sldId id="284" r:id="rId32"/>
    <p:sldId id="285" r:id="rId33"/>
    <p:sldId id="286" r:id="rId34"/>
    <p:sldId id="288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2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34A15-AF77-4D4F-8442-FBE1B55DD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2395B-48C9-4726-B973-A1A877D6C0CE}">
      <dgm:prSet phldrT="[Text]" custT="1"/>
      <dgm:spPr/>
      <dgm:t>
        <a:bodyPr/>
        <a:lstStyle/>
        <a:p>
          <a:r>
            <a:rPr lang="en-US" sz="3200" dirty="0" smtClean="0"/>
            <a:t>Multiply the terms of the ratio by the same number.</a:t>
          </a:r>
          <a:endParaRPr lang="en-US" sz="3200" dirty="0"/>
        </a:p>
      </dgm:t>
    </dgm:pt>
    <dgm:pt modelId="{91D2302D-2B2F-48FA-A10D-CDA75BBCDE70}" type="parTrans" cxnId="{F2B89AA5-3EF6-42CF-A5F2-5237BC92093A}">
      <dgm:prSet/>
      <dgm:spPr/>
      <dgm:t>
        <a:bodyPr/>
        <a:lstStyle/>
        <a:p>
          <a:endParaRPr lang="en-US"/>
        </a:p>
      </dgm:t>
    </dgm:pt>
    <dgm:pt modelId="{AA47AB21-2408-43C5-AEC1-3EDBE8502765}" type="sibTrans" cxnId="{F2B89AA5-3EF6-42CF-A5F2-5237BC92093A}">
      <dgm:prSet/>
      <dgm:spPr/>
      <dgm:t>
        <a:bodyPr/>
        <a:lstStyle/>
        <a:p>
          <a:endParaRPr lang="en-US"/>
        </a:p>
      </dgm:t>
    </dgm:pt>
    <dgm:pt modelId="{E817D80C-73A5-452D-8B7B-32827DE59686}">
      <dgm:prSet phldrT="[Text]"/>
      <dgm:spPr/>
      <dgm:t>
        <a:bodyPr/>
        <a:lstStyle/>
        <a:p>
          <a:r>
            <a:rPr lang="en-US" dirty="0" smtClean="0"/>
            <a:t>Ex.  </a:t>
          </a:r>
          <a:r>
            <a:rPr lang="en-US" baseline="30000" dirty="0" smtClean="0"/>
            <a:t>3</a:t>
          </a:r>
          <a:r>
            <a:rPr lang="en-US" dirty="0" smtClean="0"/>
            <a:t>/</a:t>
          </a:r>
          <a:r>
            <a:rPr lang="en-US" baseline="-25000" dirty="0" smtClean="0"/>
            <a:t>4 </a:t>
          </a:r>
          <a:r>
            <a:rPr lang="en-US" baseline="0" dirty="0" smtClean="0"/>
            <a:t>·  </a:t>
          </a:r>
          <a:r>
            <a:rPr lang="en-US" baseline="30000" dirty="0" smtClean="0"/>
            <a:t>2</a:t>
          </a:r>
          <a:r>
            <a:rPr lang="en-US" baseline="0" dirty="0" smtClean="0"/>
            <a:t>/</a:t>
          </a:r>
          <a:r>
            <a:rPr lang="en-US" baseline="-25000" dirty="0" smtClean="0"/>
            <a:t>2 </a:t>
          </a:r>
          <a:r>
            <a:rPr lang="en-US" baseline="0" dirty="0" smtClean="0"/>
            <a:t>= 	     </a:t>
          </a:r>
          <a:r>
            <a:rPr lang="en-US" dirty="0" smtClean="0"/>
            <a:t>Ex.  </a:t>
          </a:r>
          <a:r>
            <a:rPr lang="en-US" baseline="30000" dirty="0" smtClean="0"/>
            <a:t>3</a:t>
          </a:r>
          <a:r>
            <a:rPr lang="en-US" dirty="0" smtClean="0"/>
            <a:t>/</a:t>
          </a:r>
          <a:r>
            <a:rPr lang="en-US" baseline="-25000" dirty="0" smtClean="0"/>
            <a:t>4 </a:t>
          </a:r>
          <a:r>
            <a:rPr lang="en-US" baseline="0" dirty="0" smtClean="0"/>
            <a:t>·  </a:t>
          </a:r>
          <a:r>
            <a:rPr lang="en-US" baseline="30000" dirty="0" smtClean="0"/>
            <a:t>3</a:t>
          </a:r>
          <a:r>
            <a:rPr lang="en-US" baseline="0" dirty="0" smtClean="0"/>
            <a:t>/</a:t>
          </a:r>
          <a:r>
            <a:rPr lang="en-US" baseline="-25000" dirty="0" smtClean="0"/>
            <a:t>3 </a:t>
          </a:r>
          <a:r>
            <a:rPr lang="en-US" baseline="0" dirty="0" smtClean="0"/>
            <a:t>=</a:t>
          </a:r>
          <a:endParaRPr lang="en-US" baseline="-25000" dirty="0"/>
        </a:p>
      </dgm:t>
    </dgm:pt>
    <dgm:pt modelId="{04CBE882-5FDF-442A-BD99-DFA0ADD35D32}" type="parTrans" cxnId="{3F0F98EA-F4B7-4A9D-A777-BE9B438B6FAC}">
      <dgm:prSet/>
      <dgm:spPr/>
      <dgm:t>
        <a:bodyPr/>
        <a:lstStyle/>
        <a:p>
          <a:endParaRPr lang="en-US"/>
        </a:p>
      </dgm:t>
    </dgm:pt>
    <dgm:pt modelId="{99E7B5A6-616C-40FE-84E6-2DEE80FFBD63}" type="sibTrans" cxnId="{3F0F98EA-F4B7-4A9D-A777-BE9B438B6FAC}">
      <dgm:prSet/>
      <dgm:spPr/>
      <dgm:t>
        <a:bodyPr/>
        <a:lstStyle/>
        <a:p>
          <a:endParaRPr lang="en-US"/>
        </a:p>
      </dgm:t>
    </dgm:pt>
    <dgm:pt modelId="{1751DB42-F7A9-47D9-826F-90560D32ED6D}">
      <dgm:prSet phldrT="[Text]" custT="1"/>
      <dgm:spPr/>
      <dgm:t>
        <a:bodyPr/>
        <a:lstStyle/>
        <a:p>
          <a:r>
            <a:rPr lang="en-US" sz="3200" dirty="0" smtClean="0"/>
            <a:t>Divide the terms of the ratio by the same number.</a:t>
          </a:r>
          <a:endParaRPr lang="en-US" sz="3200" dirty="0"/>
        </a:p>
      </dgm:t>
    </dgm:pt>
    <dgm:pt modelId="{9316EA8E-5299-4620-AB20-09D09C4B5BC6}" type="parTrans" cxnId="{26FC2121-1C5B-4E94-9B67-86EE3B98A8CA}">
      <dgm:prSet/>
      <dgm:spPr/>
      <dgm:t>
        <a:bodyPr/>
        <a:lstStyle/>
        <a:p>
          <a:endParaRPr lang="en-US"/>
        </a:p>
      </dgm:t>
    </dgm:pt>
    <dgm:pt modelId="{20F9269A-A0DA-427A-9A53-013D11B3A666}" type="sibTrans" cxnId="{26FC2121-1C5B-4E94-9B67-86EE3B98A8CA}">
      <dgm:prSet/>
      <dgm:spPr/>
      <dgm:t>
        <a:bodyPr/>
        <a:lstStyle/>
        <a:p>
          <a:endParaRPr lang="en-US"/>
        </a:p>
      </dgm:t>
    </dgm:pt>
    <dgm:pt modelId="{D0D51F7D-8A74-4A0C-9463-031F02CE3157}">
      <dgm:prSet phldrT="[Text]"/>
      <dgm:spPr/>
      <dgm:t>
        <a:bodyPr/>
        <a:lstStyle/>
        <a:p>
          <a:r>
            <a:rPr lang="en-US" dirty="0" smtClean="0"/>
            <a:t>Ex. </a:t>
          </a:r>
          <a:r>
            <a:rPr lang="en-US" baseline="30000" dirty="0" smtClean="0"/>
            <a:t>8</a:t>
          </a:r>
          <a:r>
            <a:rPr lang="en-US" dirty="0" smtClean="0"/>
            <a:t>/</a:t>
          </a:r>
          <a:r>
            <a:rPr lang="en-US" baseline="-25000" dirty="0" smtClean="0"/>
            <a:t>12 </a:t>
          </a:r>
          <a:r>
            <a:rPr lang="en-US" baseline="0" dirty="0" smtClean="0"/>
            <a:t>÷ </a:t>
          </a:r>
          <a:r>
            <a:rPr lang="en-US" baseline="30000" dirty="0" smtClean="0"/>
            <a:t>2</a:t>
          </a:r>
          <a:r>
            <a:rPr lang="en-US" baseline="0" dirty="0" smtClean="0"/>
            <a:t>/</a:t>
          </a:r>
          <a:r>
            <a:rPr lang="en-US" baseline="-25000" dirty="0" smtClean="0"/>
            <a:t>2 </a:t>
          </a:r>
          <a:r>
            <a:rPr lang="en-US" baseline="0" dirty="0" smtClean="0"/>
            <a:t>=        </a:t>
          </a:r>
          <a:r>
            <a:rPr lang="en-US" dirty="0" smtClean="0"/>
            <a:t>Ex. </a:t>
          </a:r>
          <a:r>
            <a:rPr lang="en-US" baseline="30000" dirty="0" smtClean="0"/>
            <a:t>8</a:t>
          </a:r>
          <a:r>
            <a:rPr lang="en-US" dirty="0" smtClean="0"/>
            <a:t>/</a:t>
          </a:r>
          <a:r>
            <a:rPr lang="en-US" baseline="-25000" dirty="0" smtClean="0"/>
            <a:t>12 </a:t>
          </a:r>
          <a:r>
            <a:rPr lang="en-US" baseline="0" dirty="0" smtClean="0"/>
            <a:t>÷ </a:t>
          </a:r>
          <a:r>
            <a:rPr lang="en-US" baseline="30000" dirty="0" smtClean="0"/>
            <a:t>4</a:t>
          </a:r>
          <a:r>
            <a:rPr lang="en-US" baseline="0" dirty="0" smtClean="0"/>
            <a:t>/</a:t>
          </a:r>
          <a:r>
            <a:rPr lang="en-US" baseline="-25000" dirty="0" smtClean="0"/>
            <a:t>4 </a:t>
          </a:r>
          <a:r>
            <a:rPr lang="en-US" baseline="0" dirty="0" smtClean="0"/>
            <a:t>=</a:t>
          </a:r>
          <a:endParaRPr lang="en-US" baseline="-25000" dirty="0"/>
        </a:p>
      </dgm:t>
    </dgm:pt>
    <dgm:pt modelId="{3EA72438-A306-409F-A805-2A0EE3DBD766}" type="parTrans" cxnId="{912BB6F7-190D-4070-B398-9AE580D9FCF7}">
      <dgm:prSet/>
      <dgm:spPr/>
      <dgm:t>
        <a:bodyPr/>
        <a:lstStyle/>
        <a:p>
          <a:endParaRPr lang="en-US"/>
        </a:p>
      </dgm:t>
    </dgm:pt>
    <dgm:pt modelId="{D2D9736E-475A-4EAD-8777-4FA60FE25A4B}" type="sibTrans" cxnId="{912BB6F7-190D-4070-B398-9AE580D9FCF7}">
      <dgm:prSet/>
      <dgm:spPr/>
      <dgm:t>
        <a:bodyPr/>
        <a:lstStyle/>
        <a:p>
          <a:endParaRPr lang="en-US"/>
        </a:p>
      </dgm:t>
    </dgm:pt>
    <dgm:pt modelId="{317EE36F-1A7B-4579-9C34-46B439CDF2B9}" type="pres">
      <dgm:prSet presAssocID="{F0034A15-AF77-4D4F-8442-FBE1B55DD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D1856-6483-4C19-94BD-1596E282CC23}" type="pres">
      <dgm:prSet presAssocID="{93C2395B-48C9-4726-B973-A1A877D6C0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B25DC-EE26-44D6-8C62-18D55854E9AC}" type="pres">
      <dgm:prSet presAssocID="{93C2395B-48C9-4726-B973-A1A877D6C0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64F8-8DE1-4501-AA7C-16C9CBAAD668}" type="pres">
      <dgm:prSet presAssocID="{1751DB42-F7A9-47D9-826F-90560D32ED6D}" presName="parentText" presStyleLbl="node1" presStyleIdx="1" presStyleCnt="2" custLinFactNeighborY="-74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9FAFF-51A7-46CF-AD4F-3EC2BD0F5B6F}" type="pres">
      <dgm:prSet presAssocID="{1751DB42-F7A9-47D9-826F-90560D32ED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14332-41CF-47CF-B859-CA192BD8813A}" type="presOf" srcId="{E817D80C-73A5-452D-8B7B-32827DE59686}" destId="{5BFB25DC-EE26-44D6-8C62-18D55854E9AC}" srcOrd="0" destOrd="0" presId="urn:microsoft.com/office/officeart/2005/8/layout/vList2"/>
    <dgm:cxn modelId="{912BB6F7-190D-4070-B398-9AE580D9FCF7}" srcId="{1751DB42-F7A9-47D9-826F-90560D32ED6D}" destId="{D0D51F7D-8A74-4A0C-9463-031F02CE3157}" srcOrd="0" destOrd="0" parTransId="{3EA72438-A306-409F-A805-2A0EE3DBD766}" sibTransId="{D2D9736E-475A-4EAD-8777-4FA60FE25A4B}"/>
    <dgm:cxn modelId="{3F0F98EA-F4B7-4A9D-A777-BE9B438B6FAC}" srcId="{93C2395B-48C9-4726-B973-A1A877D6C0CE}" destId="{E817D80C-73A5-452D-8B7B-32827DE59686}" srcOrd="0" destOrd="0" parTransId="{04CBE882-5FDF-442A-BD99-DFA0ADD35D32}" sibTransId="{99E7B5A6-616C-40FE-84E6-2DEE80FFBD63}"/>
    <dgm:cxn modelId="{9B2E415B-EBF0-4975-87A0-77002529F316}" type="presOf" srcId="{1751DB42-F7A9-47D9-826F-90560D32ED6D}" destId="{3EDD64F8-8DE1-4501-AA7C-16C9CBAAD668}" srcOrd="0" destOrd="0" presId="urn:microsoft.com/office/officeart/2005/8/layout/vList2"/>
    <dgm:cxn modelId="{F2B89AA5-3EF6-42CF-A5F2-5237BC92093A}" srcId="{F0034A15-AF77-4D4F-8442-FBE1B55DD26F}" destId="{93C2395B-48C9-4726-B973-A1A877D6C0CE}" srcOrd="0" destOrd="0" parTransId="{91D2302D-2B2F-48FA-A10D-CDA75BBCDE70}" sibTransId="{AA47AB21-2408-43C5-AEC1-3EDBE8502765}"/>
    <dgm:cxn modelId="{BFB288EC-8971-4153-A990-13AB1B746327}" type="presOf" srcId="{F0034A15-AF77-4D4F-8442-FBE1B55DD26F}" destId="{317EE36F-1A7B-4579-9C34-46B439CDF2B9}" srcOrd="0" destOrd="0" presId="urn:microsoft.com/office/officeart/2005/8/layout/vList2"/>
    <dgm:cxn modelId="{26FC2121-1C5B-4E94-9B67-86EE3B98A8CA}" srcId="{F0034A15-AF77-4D4F-8442-FBE1B55DD26F}" destId="{1751DB42-F7A9-47D9-826F-90560D32ED6D}" srcOrd="1" destOrd="0" parTransId="{9316EA8E-5299-4620-AB20-09D09C4B5BC6}" sibTransId="{20F9269A-A0DA-427A-9A53-013D11B3A666}"/>
    <dgm:cxn modelId="{EAD82B4F-737F-4E09-A76A-85FF86DE5A02}" type="presOf" srcId="{93C2395B-48C9-4726-B973-A1A877D6C0CE}" destId="{39CD1856-6483-4C19-94BD-1596E282CC23}" srcOrd="0" destOrd="0" presId="urn:microsoft.com/office/officeart/2005/8/layout/vList2"/>
    <dgm:cxn modelId="{3506EE7C-2165-4AA1-8C92-97C52E8CFE7F}" type="presOf" srcId="{D0D51F7D-8A74-4A0C-9463-031F02CE3157}" destId="{48D9FAFF-51A7-46CF-AD4F-3EC2BD0F5B6F}" srcOrd="0" destOrd="0" presId="urn:microsoft.com/office/officeart/2005/8/layout/vList2"/>
    <dgm:cxn modelId="{ACC6F978-9D7F-431A-B4A6-19521768E61A}" type="presParOf" srcId="{317EE36F-1A7B-4579-9C34-46B439CDF2B9}" destId="{39CD1856-6483-4C19-94BD-1596E282CC23}" srcOrd="0" destOrd="0" presId="urn:microsoft.com/office/officeart/2005/8/layout/vList2"/>
    <dgm:cxn modelId="{53957C59-3E91-4CEA-903C-0DC139B66F44}" type="presParOf" srcId="{317EE36F-1A7B-4579-9C34-46B439CDF2B9}" destId="{5BFB25DC-EE26-44D6-8C62-18D55854E9AC}" srcOrd="1" destOrd="0" presId="urn:microsoft.com/office/officeart/2005/8/layout/vList2"/>
    <dgm:cxn modelId="{7D7E2DB8-F66E-4879-BDA5-FC8770F04846}" type="presParOf" srcId="{317EE36F-1A7B-4579-9C34-46B439CDF2B9}" destId="{3EDD64F8-8DE1-4501-AA7C-16C9CBAAD668}" srcOrd="2" destOrd="0" presId="urn:microsoft.com/office/officeart/2005/8/layout/vList2"/>
    <dgm:cxn modelId="{78DDBB5C-1A21-4B1C-8335-0C886ED40FE3}" type="presParOf" srcId="{317EE36F-1A7B-4579-9C34-46B439CDF2B9}" destId="{48D9FAFF-51A7-46CF-AD4F-3EC2BD0F5B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#2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597579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/>
          </a:p>
          <a:p>
            <a:r>
              <a:rPr lang="en-US" sz="3600" dirty="0" smtClean="0"/>
              <a:t>Ratios appear in different ways: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* part-to-part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* part-to-whole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* whole-to-part</a:t>
            </a:r>
          </a:p>
          <a:p>
            <a:endParaRPr lang="en-US" sz="2400" i="1" dirty="0"/>
          </a:p>
          <a:p>
            <a:r>
              <a:rPr lang="en-US" sz="2400" i="1" dirty="0" smtClean="0"/>
              <a:t>At the 6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grade dance, there are 132 boys, 89 girls, and 14 adults.</a:t>
            </a:r>
          </a:p>
          <a:p>
            <a:endParaRPr lang="en-US" sz="2400" i="1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59757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 smtClean="0"/>
          </a:p>
          <a:p>
            <a:r>
              <a:rPr lang="en-US" sz="3600" dirty="0" smtClean="0"/>
              <a:t>Part-to-part—</a:t>
            </a:r>
          </a:p>
          <a:p>
            <a:endParaRPr lang="en-US" sz="3600" dirty="0" smtClean="0"/>
          </a:p>
          <a:p>
            <a:r>
              <a:rPr lang="en-US" sz="2800" i="1" dirty="0" smtClean="0"/>
              <a:t>Ratio of number of boys to number of girls = ___________</a:t>
            </a:r>
          </a:p>
          <a:p>
            <a:endParaRPr lang="en-US" sz="2800" i="1" dirty="0"/>
          </a:p>
          <a:p>
            <a:r>
              <a:rPr lang="en-US" sz="2800" i="1" dirty="0" smtClean="0"/>
              <a:t>Ratio of number of girls to number of boys = ___________</a:t>
            </a:r>
          </a:p>
          <a:p>
            <a:endParaRPr lang="en-US" sz="2800" i="1" dirty="0"/>
          </a:p>
          <a:p>
            <a:r>
              <a:rPr lang="en-US" sz="2800" i="1" dirty="0" smtClean="0"/>
              <a:t>Ratio of boys to the number of teachers = _________</a:t>
            </a:r>
            <a:endParaRPr lang="en-US" sz="2800" i="1" dirty="0"/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37824" y="2254415"/>
            <a:ext cx="35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At the 6th grade dance, there are 132 boys, 89 girls, and 14 adults.</a:t>
            </a:r>
          </a:p>
        </p:txBody>
      </p:sp>
    </p:spTree>
    <p:extLst>
      <p:ext uri="{BB962C8B-B14F-4D97-AF65-F5344CB8AC3E}">
        <p14:creationId xmlns:p14="http://schemas.microsoft.com/office/powerpoint/2010/main" val="10132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59757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 smtClean="0"/>
          </a:p>
          <a:p>
            <a:r>
              <a:rPr lang="en-US" sz="3600" dirty="0" smtClean="0"/>
              <a:t>Part-to-whole—</a:t>
            </a:r>
          </a:p>
          <a:p>
            <a:endParaRPr lang="en-US" sz="3600" dirty="0" smtClean="0"/>
          </a:p>
          <a:p>
            <a:r>
              <a:rPr lang="en-US" sz="2800" i="1" dirty="0" smtClean="0"/>
              <a:t>Ratio of number of boys to the </a:t>
            </a:r>
            <a:r>
              <a:rPr lang="en-US" sz="2800" i="1" dirty="0" smtClean="0">
                <a:solidFill>
                  <a:srgbClr val="FF0000"/>
                </a:solidFill>
              </a:rPr>
              <a:t>total</a:t>
            </a:r>
            <a:r>
              <a:rPr lang="en-US" sz="2800" i="1" dirty="0" smtClean="0"/>
              <a:t> number of people at the dance = _______________</a:t>
            </a:r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52243" y="2465855"/>
            <a:ext cx="3391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At the 6th grade dance, there are 132 boys, 89 girls, and 14 adults.</a:t>
            </a:r>
          </a:p>
        </p:txBody>
      </p:sp>
    </p:spTree>
    <p:extLst>
      <p:ext uri="{BB962C8B-B14F-4D97-AF65-F5344CB8AC3E}">
        <p14:creationId xmlns:p14="http://schemas.microsoft.com/office/powerpoint/2010/main" val="35197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1077426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883634"/>
            <a:ext cx="59757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/>
          </a:p>
          <a:p>
            <a:r>
              <a:rPr lang="en-US" sz="3600" dirty="0" smtClean="0"/>
              <a:t>Ratios are related to fractions.</a:t>
            </a:r>
          </a:p>
          <a:p>
            <a:endParaRPr lang="en-US" sz="2800" dirty="0" smtClean="0"/>
          </a:p>
          <a:p>
            <a:endParaRPr lang="en-US" sz="2800" i="1" dirty="0"/>
          </a:p>
          <a:p>
            <a:endParaRPr lang="en-US" sz="3600" i="1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58" y="257577"/>
            <a:ext cx="11150718" cy="6600423"/>
          </a:xfrm>
        </p:spPr>
        <p:txBody>
          <a:bodyPr>
            <a:normAutofit/>
          </a:bodyPr>
          <a:lstStyle/>
          <a:p>
            <a:r>
              <a:rPr lang="en-US" sz="2800" dirty="0"/>
              <a:t>A fraction is a number that names part of a whole or part of a group. The denominator represents the total number of equal parts the whole is divided into. A ratio is a comparison of two quantities. For example, in a group of five students in which there are 4 boys and 1 girl, the fraction of the group that is female </a:t>
            </a:r>
            <a:r>
              <a:rPr lang="en-US" sz="2800" dirty="0" smtClean="0"/>
              <a:t>is ____ </a:t>
            </a:r>
            <a:r>
              <a:rPr lang="en-US" sz="2800" dirty="0"/>
              <a:t>. The fraction of the group that is male </a:t>
            </a:r>
            <a:r>
              <a:rPr lang="en-US" sz="2800" dirty="0" smtClean="0"/>
              <a:t>is ____. </a:t>
            </a:r>
            <a:r>
              <a:rPr lang="en-US" sz="2800" dirty="0"/>
              <a:t>The denominator will always be five because the whole group consists of five students.		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In </a:t>
            </a:r>
            <a:r>
              <a:rPr lang="en-US" sz="2800" b="1" dirty="0">
                <a:solidFill>
                  <a:srgbClr val="92D050"/>
                </a:solidFill>
              </a:rPr>
              <a:t>the example given above</a:t>
            </a:r>
            <a:r>
              <a:rPr lang="en-US" sz="2800" dirty="0"/>
              <a:t>, the ratio of girls to boys </a:t>
            </a:r>
            <a:r>
              <a:rPr lang="en-US" sz="2800" dirty="0" smtClean="0"/>
              <a:t>is _____   </a:t>
            </a:r>
            <a:r>
              <a:rPr lang="en-US" sz="2800" dirty="0"/>
              <a:t>and the ratio of boys to girls </a:t>
            </a:r>
            <a:r>
              <a:rPr lang="en-US" sz="2800" dirty="0" smtClean="0"/>
              <a:t>is ______. </a:t>
            </a:r>
            <a:r>
              <a:rPr lang="en-US" sz="2800" dirty="0"/>
              <a:t>The ratio of girls to students </a:t>
            </a:r>
            <a:r>
              <a:rPr lang="en-US" sz="2800" dirty="0" smtClean="0"/>
              <a:t>is _____ </a:t>
            </a:r>
            <a:r>
              <a:rPr lang="en-US" sz="2800" dirty="0"/>
              <a:t>, and the ratio of boys to students </a:t>
            </a:r>
            <a:r>
              <a:rPr lang="en-US" sz="2800" dirty="0" smtClean="0"/>
              <a:t>is _____ 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Ratios depend on the numbers that are being compared</a:t>
            </a:r>
            <a:r>
              <a:rPr lang="en-US" sz="2800" dirty="0" smtClean="0"/>
              <a:t>. When </a:t>
            </a:r>
            <a:r>
              <a:rPr lang="en-US" sz="2800" dirty="0"/>
              <a:t>you are describing a part of a whole, a fraction is appropriate. When you are comparing two numbers, a ratio is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5623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30" y="1555282"/>
            <a:ext cx="9806069" cy="6429620"/>
          </a:xfrm>
        </p:spPr>
        <p:txBody>
          <a:bodyPr>
            <a:noAutofit/>
          </a:bodyPr>
          <a:lstStyle/>
          <a:p>
            <a:r>
              <a:rPr lang="en-US" sz="3200" dirty="0"/>
              <a:t>Another example is a juice drink that consists of 1 part juice to 3 parts water. The ratio of juice to water is </a:t>
            </a:r>
            <a:r>
              <a:rPr lang="en-US" sz="3200" dirty="0" smtClean="0"/>
              <a:t>_____ </a:t>
            </a:r>
            <a:r>
              <a:rPr lang="en-US" sz="3200" dirty="0"/>
              <a:t>, but the fraction of the drink that is juice is </a:t>
            </a:r>
            <a:r>
              <a:rPr lang="en-US" sz="3200" dirty="0" smtClean="0"/>
              <a:t>______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9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relationship between a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n-US" sz="3200" dirty="0"/>
              <a:t> and a fraction?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67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6636">
            <a:off x="316727" y="218049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Scale for Unit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32139" y="-128789"/>
          <a:ext cx="6259131" cy="6837963"/>
        </p:xfrm>
        <a:graphic>
          <a:graphicData uri="http://schemas.openxmlformats.org/drawingml/2006/table">
            <a:tbl>
              <a:tblPr/>
              <a:tblGrid>
                <a:gridCol w="778652"/>
                <a:gridCol w="759863"/>
                <a:gridCol w="4720616"/>
              </a:tblGrid>
              <a:tr h="409691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US" sz="1200" b="1" spc="-5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NUMBER</a:t>
                      </a:r>
                      <a:r>
                        <a:rPr lang="en-US" sz="1200" b="1" spc="-1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Unit Rates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Grade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addition to 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 demonstrates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in-depth inferences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applications that go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beyond what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was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taught.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addition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Solve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real-world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problems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using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(6.RP.A.3)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3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major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errors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13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recall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specific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vocabulary,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</a:t>
                      </a:r>
                      <a:r>
                        <a:rPr lang="en-US" sz="1200" i="1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world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</a:t>
                      </a:r>
                      <a:r>
                        <a:rPr lang="en-US" sz="1200" i="1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basic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processes,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describe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between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two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quantities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(6.RP.A.1)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in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context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multiple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(for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example,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1:2,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 to 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1/2)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2.0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major errors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 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 and score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help,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but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not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Even 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6143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/>
          </a:p>
          <a:p>
            <a:r>
              <a:rPr lang="en-US" sz="3600" dirty="0" smtClean="0"/>
              <a:t>Key words and phrases that indicate a ratio relationship: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</a:t>
            </a:r>
            <a:r>
              <a:rPr lang="en-US" sz="3600" dirty="0" smtClean="0"/>
              <a:t>or 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</a:t>
            </a:r>
            <a:r>
              <a:rPr lang="en-US" sz="3600" dirty="0" smtClean="0"/>
              <a:t>or every</a:t>
            </a:r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Students (that’s YOU) will understand </a:t>
            </a:r>
            <a:r>
              <a:rPr lang="en-US" sz="2800" b="1" dirty="0" smtClean="0">
                <a:solidFill>
                  <a:schemeClr val="accent2"/>
                </a:solidFill>
              </a:rPr>
              <a:t>ratio</a:t>
            </a:r>
            <a:r>
              <a:rPr lang="en-US" sz="2800" dirty="0" smtClean="0"/>
              <a:t> concepts and be able to use </a:t>
            </a:r>
            <a:r>
              <a:rPr lang="en-US" sz="2800" b="1" dirty="0" smtClean="0">
                <a:solidFill>
                  <a:schemeClr val="accent2"/>
                </a:solidFill>
              </a:rPr>
              <a:t>ratio </a:t>
            </a:r>
            <a:r>
              <a:rPr lang="en-US" sz="2800" dirty="0" smtClean="0"/>
              <a:t>and rate reasoning to solve real world and mathematical problems using various models.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5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2900" y="1133341"/>
            <a:ext cx="67691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dirty="0" smtClean="0"/>
          </a:p>
          <a:p>
            <a:r>
              <a:rPr lang="en-US" sz="2800" i="1" dirty="0" smtClean="0"/>
              <a:t>We can use a table or diagram to display ratio relationships.</a:t>
            </a:r>
          </a:p>
          <a:p>
            <a:r>
              <a:rPr lang="en-US" sz="2800" i="1" dirty="0" smtClean="0"/>
              <a:t> </a:t>
            </a:r>
            <a:endParaRPr lang="en-US" sz="2800" i="1" dirty="0"/>
          </a:p>
          <a:p>
            <a:r>
              <a:rPr lang="en-US" sz="3600" dirty="0" smtClean="0"/>
              <a:t>Ratio Table</a:t>
            </a:r>
          </a:p>
          <a:p>
            <a:endParaRPr lang="en-US" sz="3600" dirty="0" smtClean="0"/>
          </a:p>
          <a:p>
            <a:r>
              <a:rPr lang="en-US" sz="2800" dirty="0" smtClean="0"/>
              <a:t># of boys	# of girls	Total # of players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4			  1						5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1800" y="4864100"/>
            <a:ext cx="6438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29552" y="4340093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978900" y="4330700"/>
            <a:ext cx="1270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11800" y="5953256"/>
            <a:ext cx="6438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11800" y="5394193"/>
            <a:ext cx="6438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0999" y="1222241"/>
            <a:ext cx="65910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dirty="0" smtClean="0"/>
          </a:p>
          <a:p>
            <a:r>
              <a:rPr lang="en-US" sz="2800" i="1" dirty="0" smtClean="0"/>
              <a:t>We can use a table or diagram to display ratio relationships.</a:t>
            </a:r>
          </a:p>
          <a:p>
            <a:r>
              <a:rPr lang="en-US" sz="2800" i="1" dirty="0" smtClean="0"/>
              <a:t> </a:t>
            </a:r>
            <a:endParaRPr lang="en-US" sz="2800" i="1" dirty="0"/>
          </a:p>
          <a:p>
            <a:r>
              <a:rPr lang="en-US" sz="3600" dirty="0" smtClean="0"/>
              <a:t>Tape Diagram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78538"/>
              </p:ext>
            </p:extLst>
          </p:nvPr>
        </p:nvGraphicFramePr>
        <p:xfrm>
          <a:off x="4241800" y="4254500"/>
          <a:ext cx="4737100" cy="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20"/>
                <a:gridCol w="947420"/>
                <a:gridCol w="947420"/>
                <a:gridCol w="947420"/>
                <a:gridCol w="947420"/>
              </a:tblGrid>
              <a:tr h="43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7893"/>
              </p:ext>
            </p:extLst>
          </p:nvPr>
        </p:nvGraphicFramePr>
        <p:xfrm>
          <a:off x="4254500" y="5011326"/>
          <a:ext cx="7556504" cy="41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63"/>
                <a:gridCol w="944563"/>
                <a:gridCol w="944563"/>
                <a:gridCol w="944563"/>
                <a:gridCol w="944563"/>
                <a:gridCol w="944563"/>
                <a:gridCol w="944563"/>
                <a:gridCol w="944563"/>
              </a:tblGrid>
              <a:tr h="413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6143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Summary:</a:t>
            </a:r>
          </a:p>
          <a:p>
            <a:endParaRPr lang="en-US" sz="3600" dirty="0"/>
          </a:p>
          <a:p>
            <a:r>
              <a:rPr lang="en-US" sz="3600" dirty="0" smtClean="0"/>
              <a:t>You can compare different quantities by using ratios. A ratio is a comparison of two quantities (#s of the same kind) using division. Ratios cannot be negative numbers. Ratios are related to fractions…</a:t>
            </a:r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46922" y="1492519"/>
            <a:ext cx="4554077" cy="4537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the relationship between a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n-US" sz="3600" dirty="0"/>
              <a:t> and a fraction?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Write a ratio for the following description: </a:t>
            </a:r>
            <a:r>
              <a:rPr lang="en-US" sz="3600" i="1" dirty="0" err="1" smtClean="0"/>
              <a:t>Kaleel</a:t>
            </a:r>
            <a:r>
              <a:rPr lang="en-US" sz="3600" i="1" dirty="0" smtClean="0"/>
              <a:t> made three times as many baskets as John during basketball practice.</a:t>
            </a:r>
          </a:p>
          <a:p>
            <a:r>
              <a:rPr lang="en-US" sz="3600" i="1" dirty="0" smtClean="0">
                <a:solidFill>
                  <a:srgbClr val="FF0000"/>
                </a:solidFill>
              </a:rPr>
              <a:t>Describe a situation that could be modeled with the ratio 4:1.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#1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</a:p>
          <a:p>
            <a:r>
              <a:rPr lang="en-US" dirty="0" smtClean="0"/>
              <a:t>Equivalent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6636">
            <a:off x="316727" y="218049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Scale for Unit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32139" y="-128789"/>
          <a:ext cx="6259131" cy="6837963"/>
        </p:xfrm>
        <a:graphic>
          <a:graphicData uri="http://schemas.openxmlformats.org/drawingml/2006/table">
            <a:tbl>
              <a:tblPr/>
              <a:tblGrid>
                <a:gridCol w="778652"/>
                <a:gridCol w="759863"/>
                <a:gridCol w="4720616"/>
              </a:tblGrid>
              <a:tr h="409691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US" sz="1200" b="1" spc="-5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NUMBER</a:t>
                      </a:r>
                      <a:r>
                        <a:rPr lang="en-US" sz="1200" b="1" spc="-1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Unit Rates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Grade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addition to 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 demonstrates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in-depth inferences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applications that go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beyond what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was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taught.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addition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Solve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real-world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problems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using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(6.RP.A.3)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3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major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errors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13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recall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specific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vocabulary,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</a:t>
                      </a:r>
                      <a:r>
                        <a:rPr lang="en-US" sz="1200" i="1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world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</a:t>
                      </a:r>
                      <a:r>
                        <a:rPr lang="en-US" sz="1200" i="1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basic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processes,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describe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between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two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quantities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(6.RP.A.1)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in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context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multiple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(for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example,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1:2,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 to 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1/2)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2.0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major errors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 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 and score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help,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but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not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Even 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461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Topic: </a:t>
            </a:r>
            <a:r>
              <a:rPr lang="en-US" sz="3600" u="sng" dirty="0" smtClean="0"/>
              <a:t>Unit 1 Ratios</a:t>
            </a:r>
          </a:p>
          <a:p>
            <a:r>
              <a:rPr lang="en-US" sz="3600" u="sng" dirty="0" smtClean="0"/>
              <a:t>Equivalent Ratios</a:t>
            </a:r>
            <a:endParaRPr lang="en-US" sz="3600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46986" y="643944"/>
            <a:ext cx="3039414" cy="900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2461" y="3037237"/>
            <a:ext cx="4610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EQ: </a:t>
            </a:r>
            <a:r>
              <a:rPr lang="en-US" sz="3600" u="sng" dirty="0" smtClean="0"/>
              <a:t>When is it useful to be able to relate one quantity to another?</a:t>
            </a:r>
            <a:endParaRPr lang="en-US" sz="3600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49251" y="1133341"/>
            <a:ext cx="4237149" cy="2474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Today’s Objective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7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0999" y="883634"/>
            <a:ext cx="59757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1200" dirty="0"/>
          </a:p>
          <a:p>
            <a:r>
              <a:rPr lang="en-US" sz="3600" dirty="0" smtClean="0"/>
              <a:t>Ratios that name the same comparison are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equivalent ratios.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2400" i="1" dirty="0" smtClean="0"/>
              <a:t>You can find an equivalent ratio by multiplying or dividing both terms of a ratio by the same number.</a:t>
            </a:r>
          </a:p>
          <a:p>
            <a:endParaRPr lang="en-US" sz="2400" i="1" dirty="0"/>
          </a:p>
          <a:p>
            <a:r>
              <a:rPr lang="en-US" sz="2800" u="sng" dirty="0" smtClean="0"/>
              <a:t>12</a:t>
            </a:r>
            <a:r>
              <a:rPr lang="en-US" sz="2800" dirty="0" smtClean="0"/>
              <a:t>						</a:t>
            </a:r>
            <a:r>
              <a:rPr lang="en-US" sz="2800" u="sng" dirty="0" smtClean="0"/>
              <a:t>12</a:t>
            </a:r>
            <a:r>
              <a:rPr lang="en-US" sz="2800" dirty="0" smtClean="0"/>
              <a:t> x 2 =   </a:t>
            </a:r>
            <a:r>
              <a:rPr lang="en-US" sz="2800" u="sng" dirty="0" smtClean="0"/>
              <a:t>24</a:t>
            </a:r>
          </a:p>
          <a:p>
            <a:r>
              <a:rPr lang="en-US" sz="2800" dirty="0" smtClean="0"/>
              <a:t>14						14 x 2 =	  28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215270" y="5459896"/>
            <a:ext cx="795130" cy="225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15270" y="5758069"/>
            <a:ext cx="775252" cy="219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3709" y="5454350"/>
            <a:ext cx="109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2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Equivalent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0789309"/>
              </p:ext>
            </p:extLst>
          </p:nvPr>
        </p:nvGraphicFramePr>
        <p:xfrm>
          <a:off x="1036748" y="1448516"/>
          <a:ext cx="84421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9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D1856-6483-4C19-94BD-1596E282C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9CD1856-6483-4C19-94BD-1596E282C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FB25DC-EE26-44D6-8C62-18D55854E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BFB25DC-EE26-44D6-8C62-18D55854E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D64F8-8DE1-4501-AA7C-16C9CBAA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EDD64F8-8DE1-4501-AA7C-16C9CBAA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9FAFF-51A7-46CF-AD4F-3EC2BD0F5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8D9FAFF-51A7-46CF-AD4F-3EC2BD0F5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5" y="94445"/>
            <a:ext cx="8596668" cy="1320800"/>
          </a:xfrm>
        </p:spPr>
        <p:txBody>
          <a:bodyPr/>
          <a:lstStyle/>
          <a:p>
            <a:r>
              <a:rPr lang="en-US" dirty="0" smtClean="0"/>
              <a:t>Ratios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634" y="754845"/>
            <a:ext cx="9715917" cy="6103155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Solve the following problems and check your answers with the fellow members of your group.  </a:t>
            </a:r>
          </a:p>
          <a:p>
            <a:pPr>
              <a:buNone/>
            </a:pPr>
            <a:endParaRPr lang="en-US" sz="1500" dirty="0"/>
          </a:p>
          <a:p>
            <a:pPr lvl="0">
              <a:buNone/>
            </a:pPr>
            <a:r>
              <a:rPr lang="en-US" sz="4000" dirty="0" smtClean="0"/>
              <a:t>	</a:t>
            </a:r>
            <a:r>
              <a:rPr lang="en-US" sz="4000" u="sng" dirty="0" smtClean="0"/>
              <a:t>Instrument</a:t>
            </a:r>
            <a:r>
              <a:rPr lang="en-US" sz="4000" dirty="0" smtClean="0"/>
              <a:t>          </a:t>
            </a:r>
            <a:r>
              <a:rPr lang="en-US" sz="4000" u="sng" dirty="0" smtClean="0"/>
              <a:t># of Instruments</a:t>
            </a:r>
          </a:p>
          <a:p>
            <a:pPr>
              <a:buNone/>
            </a:pPr>
            <a:r>
              <a:rPr lang="en-US" sz="4000" dirty="0" smtClean="0"/>
              <a:t>	Violins                          18</a:t>
            </a:r>
          </a:p>
          <a:p>
            <a:pPr>
              <a:buNone/>
            </a:pPr>
            <a:r>
              <a:rPr lang="en-US" sz="4000" dirty="0" smtClean="0"/>
              <a:t>	Violas                            8</a:t>
            </a:r>
          </a:p>
          <a:p>
            <a:pPr>
              <a:buNone/>
            </a:pPr>
            <a:r>
              <a:rPr lang="en-US" sz="4000" dirty="0" smtClean="0"/>
              <a:t>	Cellos                            6</a:t>
            </a:r>
          </a:p>
          <a:p>
            <a:pPr>
              <a:buNone/>
            </a:pPr>
            <a:r>
              <a:rPr lang="en-US" sz="4000" dirty="0" smtClean="0"/>
              <a:t>	Double Basses                3</a:t>
            </a:r>
          </a:p>
          <a:p>
            <a:endParaRPr lang="en-US" sz="1300" dirty="0"/>
          </a:p>
          <a:p>
            <a:r>
              <a:rPr lang="en-US" sz="4000" dirty="0" smtClean="0"/>
              <a:t>What is the ratio of the violas to the total instruments?  Write the ratio 3 different ways.</a:t>
            </a:r>
          </a:p>
          <a:p>
            <a:pPr>
              <a:buNone/>
            </a:pPr>
            <a:r>
              <a:rPr lang="en-US" dirty="0" smtClean="0"/>
              <a:t> 	</a:t>
            </a:r>
            <a:r>
              <a:rPr lang="en-US" dirty="0" smtClean="0">
                <a:solidFill>
                  <a:schemeClr val="accent5"/>
                </a:solidFill>
              </a:rPr>
              <a:t>	</a:t>
            </a:r>
            <a:r>
              <a:rPr lang="en-US" b="1" baseline="30000" dirty="0" smtClean="0">
                <a:solidFill>
                  <a:schemeClr val="accent5"/>
                </a:solidFill>
              </a:rPr>
              <a:t>8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baseline="-25000" dirty="0" smtClean="0">
                <a:solidFill>
                  <a:schemeClr val="accent5"/>
                </a:solidFill>
              </a:rPr>
              <a:t>35</a:t>
            </a:r>
            <a:r>
              <a:rPr lang="en-US" b="1" dirty="0" smtClean="0">
                <a:solidFill>
                  <a:schemeClr val="accent5"/>
                </a:solidFill>
              </a:rPr>
              <a:t>,  8 to 35, 8: 35</a:t>
            </a:r>
            <a:r>
              <a:rPr lang="en-US" b="1" dirty="0" smtClean="0"/>
              <a:t>  </a:t>
            </a:r>
            <a:endParaRPr lang="en-US" dirty="0" smtClean="0"/>
          </a:p>
          <a:p>
            <a:pPr>
              <a:buNone/>
            </a:pPr>
            <a:endParaRPr lang="en-US" sz="1300" dirty="0"/>
          </a:p>
          <a:p>
            <a:pPr lvl="0"/>
            <a:r>
              <a:rPr lang="en-US" sz="4500" dirty="0" smtClean="0"/>
              <a:t>Sofia completes ¾ of her passes.  Mike completes 7 out of every 10 passes.  Who has the better record?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chemeClr val="accent5"/>
                </a:solidFill>
              </a:rPr>
              <a:t>¾ = 0.75   </a:t>
            </a:r>
            <a:r>
              <a:rPr lang="en-US" b="1" baseline="30000" dirty="0" smtClean="0">
                <a:solidFill>
                  <a:schemeClr val="accent5"/>
                </a:solidFill>
              </a:rPr>
              <a:t>7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baseline="-25000" dirty="0" smtClean="0">
                <a:solidFill>
                  <a:schemeClr val="accent5"/>
                </a:solidFill>
              </a:rPr>
              <a:t>10</a:t>
            </a:r>
            <a:r>
              <a:rPr lang="en-US" b="1" dirty="0" smtClean="0">
                <a:solidFill>
                  <a:schemeClr val="accent5"/>
                </a:solidFill>
              </a:rPr>
              <a:t>  = 0.70</a:t>
            </a: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chemeClr val="accent5"/>
                </a:solidFill>
              </a:rPr>
              <a:t>Sofia has a better record because 0.75 &gt; 0.70.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6143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Summary:</a:t>
            </a:r>
          </a:p>
          <a:p>
            <a:endParaRPr lang="en-US" sz="3600" dirty="0"/>
          </a:p>
          <a:p>
            <a:r>
              <a:rPr lang="en-US" sz="3600" dirty="0"/>
              <a:t>Summarize your notes in one to two sentences using the words ratio, terms, and equivalent ratios.</a:t>
            </a:r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46922" y="1492519"/>
            <a:ext cx="4554077" cy="4537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6636">
            <a:off x="316727" y="218049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Scale for Unit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32139" y="-128789"/>
          <a:ext cx="6259131" cy="6837963"/>
        </p:xfrm>
        <a:graphic>
          <a:graphicData uri="http://schemas.openxmlformats.org/drawingml/2006/table">
            <a:tbl>
              <a:tblPr/>
              <a:tblGrid>
                <a:gridCol w="778652"/>
                <a:gridCol w="759863"/>
                <a:gridCol w="4720616"/>
              </a:tblGrid>
              <a:tr h="409691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US" sz="1200" b="1" spc="-5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NUMBER</a:t>
                      </a:r>
                      <a:r>
                        <a:rPr lang="en-US" sz="1200" b="1" spc="-1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Unit Rates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Grade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addition to 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 demonstrates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in-depth inferences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applications that go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beyond what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was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taught.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addition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Solve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real-world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problems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using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(6.RP.A.3)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3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major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errors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13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recall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specific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vocabulary,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</a:t>
                      </a:r>
                      <a:r>
                        <a:rPr lang="en-US" sz="1200" i="1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world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</a:t>
                      </a:r>
                      <a:r>
                        <a:rPr lang="en-US" sz="1200" i="1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basic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processes,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describe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between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two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quantities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(6.RP.A.1)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in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context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multiple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(for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example,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1:2,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 to 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1/2)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2.0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major errors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 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 and score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help,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but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not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Even 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relationship between a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n-US" sz="3200" dirty="0"/>
              <a:t> and a fraction?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31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6636">
            <a:off x="316727" y="218049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Scale for Unit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447943"/>
              </p:ext>
            </p:extLst>
          </p:nvPr>
        </p:nvGraphicFramePr>
        <p:xfrm>
          <a:off x="5232139" y="-128789"/>
          <a:ext cx="6259131" cy="6837963"/>
        </p:xfrm>
        <a:graphic>
          <a:graphicData uri="http://schemas.openxmlformats.org/drawingml/2006/table">
            <a:tbl>
              <a:tblPr/>
              <a:tblGrid>
                <a:gridCol w="778652"/>
                <a:gridCol w="759863"/>
                <a:gridCol w="4720616"/>
              </a:tblGrid>
              <a:tr h="409691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en-US" sz="1200" b="1" spc="-5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NUMBER</a:t>
                      </a:r>
                      <a:r>
                        <a:rPr lang="en-US" sz="1200" b="1" spc="-1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Unit Rates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19">
                <a:tc gridSpan="3">
                  <a:txBody>
                    <a:bodyPr/>
                    <a:lstStyle/>
                    <a:p>
                      <a:pPr marL="3175" marR="0" algn="ctr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Grade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addition to 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 demonstrates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in-depth inferences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applications that go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beyond what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was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taught.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In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addition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performance,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4.0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Solve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real-world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problems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using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(6.RP.A.3)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3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major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errors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13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recall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specific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vocabulary,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mathematical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quantity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real</a:t>
                      </a:r>
                      <a:r>
                        <a:rPr lang="en-US" sz="1200" i="1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world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unit</a:t>
                      </a:r>
                      <a:r>
                        <a:rPr lang="en-US" sz="1200" i="1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student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will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perform </a:t>
                      </a:r>
                      <a:r>
                        <a:rPr lang="en-US" sz="1200" b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basic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processes,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such as: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to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describe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between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two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quantities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(6.RP.A.1)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Use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language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in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the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context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a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relationship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(6.RP.A.2)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  <a:p>
                      <a:pPr marL="342900" marR="0" lvl="0" indent="-342900" algn="l" eaLnBrk="0" hangingPunct="0">
                        <a:lnSpc>
                          <a:spcPct val="107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Clr>
                          <a:srgbClr val="221E1F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167640" algn="l"/>
                        </a:tabLst>
                      </a:pP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Recognize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multiple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equivalent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representations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of 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ratios</a:t>
                      </a:r>
                      <a:r>
                        <a:rPr lang="en-US" sz="1200" spc="-1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(for</a:t>
                      </a:r>
                      <a:r>
                        <a:rPr lang="en-US" sz="1200" spc="-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example,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1:2,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 to 2,</a:t>
                      </a:r>
                      <a:r>
                        <a:rPr lang="en-US" sz="1200" spc="-15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21E1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1/2)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7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2.0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and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major errors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or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omissions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regarding 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 and score</a:t>
                      </a:r>
                      <a:r>
                        <a:rPr lang="en-US" sz="1200" b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3.0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1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1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With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help,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partial</a:t>
                      </a:r>
                      <a:r>
                        <a:rPr lang="en-US" sz="1200" i="1" spc="-1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success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at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2.0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but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not at</a:t>
                      </a:r>
                      <a:r>
                        <a:rPr lang="en-US" sz="1200" i="1" spc="-1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20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3.0 </a:t>
                      </a:r>
                      <a:r>
                        <a:rPr lang="en-US" sz="1200" i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content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9">
                <a:tc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Score</a:t>
                      </a: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0.0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70" marR="0" algn="l" eaLnBrk="0" hangingPunct="0">
                        <a:lnSpc>
                          <a:spcPct val="107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Even with help,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en-US" sz="1200" b="1" spc="-5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no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461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Topic: </a:t>
            </a:r>
            <a:r>
              <a:rPr lang="en-US" sz="3600" u="sng" dirty="0" smtClean="0"/>
              <a:t>Unit 1 Ratios</a:t>
            </a:r>
            <a:endParaRPr lang="en-US" sz="3600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46986" y="643944"/>
            <a:ext cx="3039414" cy="900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2462" y="2454141"/>
            <a:ext cx="4610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EQ: </a:t>
            </a:r>
            <a:r>
              <a:rPr lang="en-US" sz="3600" u="sng" dirty="0"/>
              <a:t>What is the relationship between a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n-US" sz="3600" u="sng" dirty="0"/>
              <a:t> and a fraction?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49251" y="1133341"/>
            <a:ext cx="4237149" cy="2474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2462" y="4929598"/>
            <a:ext cx="4610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Don’t forget your name, period, and date!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63617" y="318052"/>
            <a:ext cx="1825815" cy="5488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0999" y="883634"/>
            <a:ext cx="59757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1200" dirty="0"/>
          </a:p>
          <a:p>
            <a:r>
              <a:rPr lang="en-US" sz="3600" dirty="0" smtClean="0"/>
              <a:t>A ratio is a comparison of two quantities using division. It says how much of one there is compared to another.</a:t>
            </a:r>
          </a:p>
          <a:p>
            <a:endParaRPr lang="en-US" sz="3600" dirty="0"/>
          </a:p>
          <a:p>
            <a:r>
              <a:rPr lang="en-US" sz="2400" i="1" dirty="0" smtClean="0"/>
              <a:t>In a classroom with 12 girls and 16 boys, the ratio of girls to boys is 12 to 16.</a:t>
            </a:r>
          </a:p>
          <a:p>
            <a:endParaRPr lang="en-US" sz="2400" i="1" dirty="0"/>
          </a:p>
          <a:p>
            <a:r>
              <a:rPr lang="en-US" sz="3600" dirty="0" smtClean="0"/>
              <a:t>12: 16		12 to 16		12/16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6143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Questions: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What are the different ways ratios can appear or be represented?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2610" y="1931128"/>
            <a:ext cx="4699851" cy="402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60638" y="2149004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12: 16		12 to 16		12/16</a:t>
            </a:r>
          </a:p>
        </p:txBody>
      </p:sp>
    </p:spTree>
    <p:extLst>
      <p:ext uri="{BB962C8B-B14F-4D97-AF65-F5344CB8AC3E}">
        <p14:creationId xmlns:p14="http://schemas.microsoft.com/office/powerpoint/2010/main" val="16254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9669" r="11759" b="15127"/>
          <a:stretch/>
        </p:blipFill>
        <p:spPr>
          <a:xfrm rot="5400000">
            <a:off x="-591606" y="948638"/>
            <a:ext cx="6589478" cy="4881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7" y="22323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Cornell Notes…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2462" y="1133341"/>
            <a:ext cx="5975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Notes: </a:t>
            </a:r>
          </a:p>
          <a:p>
            <a:endParaRPr lang="en-US" sz="3600" dirty="0"/>
          </a:p>
          <a:p>
            <a:r>
              <a:rPr lang="en-US" sz="3600" dirty="0" smtClean="0"/>
              <a:t>A ratio is always a pair of numbers (non-negative numbers). The ORDER of the numbers matter!</a:t>
            </a:r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24259" y="1492519"/>
            <a:ext cx="3076740" cy="287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1519</TotalTime>
  <Words>1696</Words>
  <Application>Microsoft Office PowerPoint</Application>
  <PresentationFormat>Widescreen</PresentationFormat>
  <Paragraphs>305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Times New Roman</vt:lpstr>
      <vt:lpstr>Trebuchet MS</vt:lpstr>
      <vt:lpstr>Wingdings 3</vt:lpstr>
      <vt:lpstr>Facet</vt:lpstr>
      <vt:lpstr>Unit #2 Ratios</vt:lpstr>
      <vt:lpstr>Learning Goal</vt:lpstr>
      <vt:lpstr>Today’s Objective</vt:lpstr>
      <vt:lpstr>Essential Questions:</vt:lpstr>
      <vt:lpstr>Learning Scale for Unit</vt:lpstr>
      <vt:lpstr>Cornell Notes…</vt:lpstr>
      <vt:lpstr>Cornell Notes…</vt:lpstr>
      <vt:lpstr>Cornell Notes…</vt:lpstr>
      <vt:lpstr>Cornell Notes…</vt:lpstr>
      <vt:lpstr>Cornell Notes…</vt:lpstr>
      <vt:lpstr>Cornell Notes…</vt:lpstr>
      <vt:lpstr>Cornell Notes…</vt:lpstr>
      <vt:lpstr>Cornell Notes…</vt:lpstr>
      <vt:lpstr>PowerPoint Presentation</vt:lpstr>
      <vt:lpstr>PowerPoint Presentation</vt:lpstr>
      <vt:lpstr>PowerPoint Presentation</vt:lpstr>
      <vt:lpstr>Essential Questions:</vt:lpstr>
      <vt:lpstr>Learning Scale for Unit</vt:lpstr>
      <vt:lpstr>Cornell Notes…</vt:lpstr>
      <vt:lpstr>Cornell Notes…</vt:lpstr>
      <vt:lpstr>Cornell Notes…</vt:lpstr>
      <vt:lpstr>Cornell Notes…</vt:lpstr>
      <vt:lpstr>PowerPoint Presentation</vt:lpstr>
      <vt:lpstr>PowerPoint Presentation</vt:lpstr>
      <vt:lpstr>Reflections</vt:lpstr>
      <vt:lpstr>Learning Logs</vt:lpstr>
      <vt:lpstr>Unit #1 Ratios</vt:lpstr>
      <vt:lpstr>Learning Scale for Unit</vt:lpstr>
      <vt:lpstr>Cornell Notes…</vt:lpstr>
      <vt:lpstr>Cornell Notes…</vt:lpstr>
      <vt:lpstr>PowerPoint Presentation</vt:lpstr>
      <vt:lpstr>Calculating Equivalent Ratios</vt:lpstr>
      <vt:lpstr>Ratios Group Work</vt:lpstr>
      <vt:lpstr>Cornell Notes…</vt:lpstr>
      <vt:lpstr>Learning Scale for Unit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#1 Ratios</dc:title>
  <dc:creator>Lees 828</dc:creator>
  <cp:lastModifiedBy>Jason Cowles - Conyers Middle</cp:lastModifiedBy>
  <cp:revision>28</cp:revision>
  <dcterms:created xsi:type="dcterms:W3CDTF">2014-08-23T20:59:21Z</dcterms:created>
  <dcterms:modified xsi:type="dcterms:W3CDTF">2015-09-11T15:19:59Z</dcterms:modified>
</cp:coreProperties>
</file>